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8" r:id="rId3"/>
    <p:sldId id="262" r:id="rId4"/>
    <p:sldId id="265" r:id="rId5"/>
    <p:sldId id="266" r:id="rId6"/>
    <p:sldId id="264" r:id="rId7"/>
    <p:sldId id="269" r:id="rId8"/>
    <p:sldId id="271" r:id="rId9"/>
    <p:sldId id="274" r:id="rId10"/>
    <p:sldId id="267" r:id="rId11"/>
    <p:sldId id="273" r:id="rId12"/>
    <p:sldId id="275" r:id="rId13"/>
    <p:sldId id="27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46DA"/>
    <a:srgbClr val="FF0066"/>
    <a:srgbClr val="822EA8"/>
    <a:srgbClr val="547C7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813E8-69AF-E5C8-B6E3-0E9542AE5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15358C-6D50-CCBF-3FCB-C3B82162F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0D4C6F-9C2C-0736-BB7B-B8D1804D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B06A04-62A1-37DB-AE41-98A7AB59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BC2166-BBBF-C6C7-5E51-22C8212E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5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F7769-F1F8-6ECD-61A3-C8E1C33E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1729B1-77AF-66DF-3F14-06FBA883E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AD91B3-0347-5DD8-DF0F-C44C7382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E04FCD-D748-B5F2-3B29-56B88BC2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544A0B-3CA1-2B12-ADD9-D9B1A4A1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88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804E48C-9EE8-3157-5956-67564159A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B4C8BA-F41E-827A-FE1B-F6DD768B4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F76926-BE0C-5519-2980-EDE9EBD9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230223-C2A1-6F69-3BD0-4113BF64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277501-7540-5B09-8CB1-B0A8354B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00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15349-56DD-3671-379F-A9498F88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AE7CEE-5985-D648-3C82-E7762A78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22DC5C-9AEE-028A-0082-C8181C0C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A9E18E-E8C8-C1B7-AF07-40DF13EB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8B5489-6119-31F3-8702-C7263DEA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47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0F736C-D70C-9781-0E42-EB018F64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20525C-A319-6486-A075-E2DA9273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9C2056-C0AE-9D92-2710-42944A62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74ED00-2AC5-2ACB-B355-1DDC131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41266-30C7-4CB7-8FA1-A927F6F9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6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AD0AF-2199-6348-05DC-192A7D9B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EF8B95-CC25-F504-FA39-A0CE80A6B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ED4EF0-63DE-58A8-14D6-BB36B882A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EB2600-9B2F-2640-B79F-73555EEB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AD6C43-F9FA-074D-AAA6-D0D0F3BC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D32E81-03A2-6A1F-17C1-6C63F949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2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C71CAC-4DE3-C68A-2D5D-BFE30F99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D1BFA9-CC07-FB81-7BC1-46E6D721F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85091E-EC37-36D4-8294-D5D123533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4B0158-A233-487F-9B30-AF96D4DA1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3C1C02B-0F38-71DA-AFD4-A3C94ABE4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AEBE661-F0A6-EEC7-B370-7D252B2B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7B87ED-D267-93F3-A2DB-CF9391C6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634F7A-7E14-46FC-693F-4719A32A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68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4EE5FA-EEAA-42EF-A069-52432891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B9DE9A8-E2B3-D74F-538C-BE604327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BB6618-EC8B-B75D-D002-2ED35D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70361A-E30D-3F38-83D3-F80863B6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25BF659-4943-3CBE-DBF5-F12A1C8C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2C0661A-B3AC-8FC1-7424-A914C08E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AD6940-2AF6-4A95-15DA-F7BF08FF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12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52E22A-D884-8F1A-E47B-70F05493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39ADC1-A918-B725-9DB3-C05096BB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240E65-E249-9A23-55D8-122BD548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FE70CA-758F-D6CA-19A0-4B22F0CB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D0AB96-F7BE-FB90-205A-EF28CCFA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26679C-EB72-B4BB-5F1F-E0035910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42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FB335-FF0F-41A9-E0B3-50AFA265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CDB2AE7-F5DC-A1FB-5E15-58A152731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BA0FBA-A4EB-9413-E571-899B12CFF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7EF0C7-D3F2-0F2E-881F-92DB2E4C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40FBAB-5F17-AEF8-7B09-D69E0C1E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444FBD-517C-4B1B-2677-42F76184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99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4E90409-699B-FAF7-49FC-3D1BAA1F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D4D740-F7CF-802F-8C58-EF605A0C0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339435-BB41-1844-53F5-6DCFE0D59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6FA-0FFD-4A57-831C-FD38DD4BE9C1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D075D9-F5AC-5F22-6CCC-27D55BEF3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78BCA6-228E-A39B-3F3F-6013AA844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DC31-696E-4BEF-8C1A-9B1FE0BF14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61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aCwAfVLx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6">
                <a:lumMod val="40000"/>
                <a:lumOff val="60000"/>
              </a:schemeClr>
            </a:gs>
            <a:gs pos="33000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71ABAE-337C-ED63-4241-298DFD8E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510" y="1386349"/>
            <a:ext cx="9144000" cy="4798142"/>
          </a:xfrm>
        </p:spPr>
        <p:txBody>
          <a:bodyPr>
            <a:normAutofit/>
          </a:bodyPr>
          <a:lstStyle/>
          <a:p>
            <a:pPr>
              <a:lnSpc>
                <a:spcPts val="12599"/>
              </a:lnSpc>
            </a:pPr>
            <a:r>
              <a:rPr lang="pl-PL" sz="4000" b="1" dirty="0">
                <a:solidFill>
                  <a:srgbClr val="FF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UWAGA </a:t>
            </a:r>
            <a:r>
              <a:rPr lang="en-US" sz="4000" b="1" dirty="0">
                <a:solidFill>
                  <a:srgbClr val="FF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</a:t>
            </a:r>
            <a:br>
              <a:rPr lang="en-US" sz="4000" b="1" dirty="0">
                <a:solidFill>
                  <a:srgbClr val="FF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r>
              <a:rPr lang="en-US" sz="4000" b="1" dirty="0">
                <a:solidFill>
                  <a:srgbClr val="FF0000"/>
                </a:solidFill>
                <a:latin typeface="Open Sans Extra Bold"/>
              </a:rPr>
              <a:t>Bądźmy ostrożni!</a:t>
            </a:r>
            <a:br>
              <a:rPr lang="en-US" sz="6000" dirty="0">
                <a:solidFill>
                  <a:srgbClr val="FF0000"/>
                </a:solidFill>
                <a:latin typeface="Open Sans Extra Bold"/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3F5FDC-2A49-10A9-61AF-DB8539AC0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406" y="5751871"/>
            <a:ext cx="3578942" cy="589934"/>
          </a:xfrm>
        </p:spPr>
        <p:txBody>
          <a:bodyPr>
            <a:normAutofit/>
          </a:bodyPr>
          <a:lstStyle/>
          <a:p>
            <a:r>
              <a:rPr lang="pl-PL" sz="1400" b="1" dirty="0"/>
              <a:t>Powiatowy Inspektorat Weterynarii w Koszalinie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74755-86F7-69A9-4DDF-338E3D7C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516196"/>
            <a:ext cx="1857112" cy="16865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773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61F46C8-EC11-960A-7D7B-65D6C06B1AA4}"/>
              </a:ext>
            </a:extLst>
          </p:cNvPr>
          <p:cNvSpPr txBox="1"/>
          <p:nvPr/>
        </p:nvSpPr>
        <p:spPr>
          <a:xfrm>
            <a:off x="98323" y="149241"/>
            <a:ext cx="11828206" cy="1893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48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ZWIERZĘTA DZIKIE – OGLĄDAJ, </a:t>
            </a:r>
          </a:p>
          <a:p>
            <a:pPr algn="ctr">
              <a:lnSpc>
                <a:spcPts val="7395"/>
              </a:lnSpc>
            </a:pPr>
            <a:r>
              <a:rPr lang="en-US" sz="48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 DOTYKAJ</a:t>
            </a:r>
            <a:r>
              <a:rPr lang="pl-PL" sz="48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, NIE DOKARMIAJ!</a:t>
            </a:r>
            <a:endParaRPr lang="en-US" sz="4800" dirty="0">
              <a:solidFill>
                <a:srgbClr val="AC46DA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3B71B58-1515-D92A-2949-C14342414DD3}"/>
              </a:ext>
            </a:extLst>
          </p:cNvPr>
          <p:cNvSpPr txBox="1"/>
          <p:nvPr/>
        </p:nvSpPr>
        <p:spPr>
          <a:xfrm>
            <a:off x="411575" y="2576052"/>
            <a:ext cx="6264528" cy="369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0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Dzikie zwierzęta boją się ludzi jednak mogą zaatakować człowieka gdy: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swojego terytorium/domu</a:t>
            </a:r>
            <a:r>
              <a:rPr lang="pl-PL" sz="20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swoją rodzinę/dzieci</a:t>
            </a:r>
            <a:r>
              <a:rPr lang="pl-PL" sz="20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podeszliśmy zbyt blisko</a:t>
            </a:r>
            <a:r>
              <a:rPr lang="pl-PL" sz="20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są chore.</a:t>
            </a:r>
          </a:p>
        </p:txBody>
      </p:sp>
      <p:pic>
        <p:nvPicPr>
          <p:cNvPr id="9" name="imi" descr="Wścieklizna-zachowaj ostrożność | szpitalna.spzzlo.pl">
            <a:extLst>
              <a:ext uri="{FF2B5EF4-FFF2-40B4-BE49-F238E27FC236}">
                <a16:creationId xmlns:a16="http://schemas.microsoft.com/office/drawing/2014/main" id="{E2C18AB8-B1D3-E0ED-2CC9-D1665C2E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/>
          <a:stretch/>
        </p:blipFill>
        <p:spPr bwMode="auto">
          <a:xfrm>
            <a:off x="7020232" y="2602037"/>
            <a:ext cx="4906297" cy="34381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44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66EE582-FF23-C36F-F14F-A3E5C40F0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067" y="1210733"/>
            <a:ext cx="9584266" cy="467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solidFill>
                  <a:srgbClr val="822EA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znalezienia martwego zwierzęcia (np. lis, jenot, wilk, kuna) sprawę należy zgłosić do właściwego miejscowo powiatowego inspektoratu weterynarii.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FF00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Chorować i źródłem zagrożenia mogą być wszystkie ssaki. Najczęściej dot. to</a:t>
            </a:r>
            <a:br>
              <a:rPr lang="pl-PL" sz="1800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solidFill>
                  <a:srgbClr val="FF00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dzikich zwierząt (lisy, jenoty, wilki, szczury, piżmaki, kuny, ale też nietoperze, jeże),</a:t>
            </a:r>
            <a:br>
              <a:rPr lang="pl-PL" sz="1800" dirty="0">
                <a:solidFill>
                  <a:srgbClr val="FF0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>
                <a:solidFill>
                  <a:srgbClr val="FF00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zwierząt domowych (psy, koty), czy tzw. „zwierząt ofiar” (bydło, sarny, itp.)</a:t>
            </a:r>
            <a:endParaRPr lang="pl-PL" sz="1800" dirty="0">
              <a:solidFill>
                <a:srgbClr val="FF0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9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AFE1E-C7C6-6808-D550-56AD6FE4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Link do filmu na YouTube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C0E0F-512D-F5A8-5A7D-6732E4D3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https://www.youtube.com/watch?v=aaCwAfVLxNg</a:t>
            </a:r>
            <a:r>
              <a:rPr lang="pl-PL" sz="1800" kern="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314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DA8661-E917-4FEA-7AE8-5A5C103B2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028296"/>
            <a:ext cx="9144000" cy="2387600"/>
          </a:xfrm>
        </p:spPr>
        <p:txBody>
          <a:bodyPr>
            <a:normAutofit/>
          </a:bodyPr>
          <a:lstStyle/>
          <a:p>
            <a:r>
              <a:rPr lang="pl-PL" sz="9600" dirty="0">
                <a:solidFill>
                  <a:srgbClr val="AC46DA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99153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7F482D0-E0F7-AF94-15D5-250D2BCEA83C}"/>
              </a:ext>
            </a:extLst>
          </p:cNvPr>
          <p:cNvSpPr txBox="1"/>
          <p:nvPr/>
        </p:nvSpPr>
        <p:spPr>
          <a:xfrm>
            <a:off x="894736" y="1334819"/>
            <a:ext cx="4984954" cy="2308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25"/>
              </a:lnSpc>
            </a:pPr>
            <a:r>
              <a:rPr lang="en-US" sz="180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TO </a:t>
            </a:r>
          </a:p>
          <a:p>
            <a:pPr algn="ctr">
              <a:lnSpc>
                <a:spcPts val="4525"/>
              </a:lnSpc>
            </a:pPr>
            <a:r>
              <a:rPr lang="en-US" sz="180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NAJGROŹNIEJSZA WIRUSOWA CHOROBA ODZWIERZĘCA,</a:t>
            </a:r>
            <a:endParaRPr lang="pl-PL" sz="1800" u="sng" dirty="0">
              <a:solidFill>
                <a:srgbClr val="FF1616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525"/>
              </a:lnSpc>
            </a:pPr>
            <a:r>
              <a:rPr lang="en-US" sz="180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NIEULECZALNA I ŚMIERTELNA!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5E2AF32-49B3-05A1-2318-163957926E4B}"/>
              </a:ext>
            </a:extLst>
          </p:cNvPr>
          <p:cNvSpPr txBox="1"/>
          <p:nvPr/>
        </p:nvSpPr>
        <p:spPr>
          <a:xfrm>
            <a:off x="644014" y="4681280"/>
            <a:ext cx="10117392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1800" dirty="0">
                <a:solidFill>
                  <a:srgbClr val="822EA8"/>
                </a:solidFill>
                <a:latin typeface="Open Sans"/>
              </a:rPr>
              <a:t>Do zakażenia dochodzi podczas pogryzienia przez chore zwierzę lub przez przeniesienie śliny (dotykanie lub głaskanie) na uszkodzoną skórę, śluzówkę jamy ustnej, nosa czy oczu.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140CBDD-1C36-A1BD-9718-4345A8130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7" y="544256"/>
            <a:ext cx="4818868" cy="38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EEE6D0F-79BD-7862-C792-F69B500F4312}"/>
              </a:ext>
            </a:extLst>
          </p:cNvPr>
          <p:cNvSpPr txBox="1"/>
          <p:nvPr/>
        </p:nvSpPr>
        <p:spPr>
          <a:xfrm>
            <a:off x="517406" y="980479"/>
            <a:ext cx="4994787" cy="5194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zwierząt: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nietypowe zachowanie – łagodne zwierzęta stają się złośliwe a agresywne spokojniejsze; wzmożona nerwowość oraz niepokój; ślinotok; porażenie.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A6A897-7ED6-BB53-8064-0B0C1457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831">
            <a:off x="8170410" y="2461987"/>
            <a:ext cx="3729533" cy="22310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18E455-D186-752E-9863-F8F39C213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250">
            <a:off x="5802267" y="248102"/>
            <a:ext cx="3587238" cy="23914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521C153-8946-7267-2837-29E0AC22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125">
            <a:off x="5962732" y="4442684"/>
            <a:ext cx="3989703" cy="1958458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00177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i" descr="UWAGA WŚCIEKLIZNA ZACHOWAJ OSTROŻNOŚĆ NIE UFAJ DZIKIM I BEZPAŃSKIM  ZWIERZĘTOM - Gmina Wieniawa - Portal gov.pl">
            <a:extLst>
              <a:ext uri="{FF2B5EF4-FFF2-40B4-BE49-F238E27FC236}">
                <a16:creationId xmlns:a16="http://schemas.microsoft.com/office/drawing/2014/main" id="{C202CAA8-BD5E-52EB-CC18-1C34651B8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" y="34413"/>
            <a:ext cx="12054348" cy="6789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999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4971B-1DA7-B9CA-59E1-3367F8E1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245534"/>
            <a:ext cx="10515600" cy="15467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22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br>
              <a:rPr lang="pl-PL" sz="22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r>
              <a:rPr lang="en-US" sz="5300" b="1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</a:t>
            </a:r>
            <a:r>
              <a:rPr lang="en-US" sz="53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– </a:t>
            </a:r>
            <a:br>
              <a:rPr lang="en-US" sz="49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r>
              <a:rPr lang="en-US" sz="40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ugryzł mnie pies, kot, lis – co robi</a:t>
            </a:r>
            <a:r>
              <a:rPr lang="pl-PL" sz="40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ć</a:t>
            </a:r>
            <a:r>
              <a:rPr lang="en-US" sz="40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?</a:t>
            </a:r>
            <a:br>
              <a:rPr lang="en-US" sz="4000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endParaRPr lang="pl-PL" sz="4000" dirty="0">
              <a:solidFill>
                <a:srgbClr val="AC46DA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9132ED4-C6BD-8726-6CC5-E2DF2261650D}"/>
              </a:ext>
            </a:extLst>
          </p:cNvPr>
          <p:cNvSpPr txBox="1"/>
          <p:nvPr/>
        </p:nvSpPr>
        <p:spPr>
          <a:xfrm>
            <a:off x="-48313" y="2420678"/>
            <a:ext cx="5367867" cy="346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Dokładnie oczyść zranione miejsce </a:t>
            </a:r>
          </a:p>
          <a:p>
            <a:pPr algn="ctr">
              <a:lnSpc>
                <a:spcPts val="3776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przemyj ranę ciepłą wodą z mydłem, </a:t>
            </a:r>
          </a:p>
          <a:p>
            <a:pPr algn="ctr">
              <a:lnSpc>
                <a:spcPts val="3776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następnie dokładnie ją zdezynfekuj</a:t>
            </a:r>
          </a:p>
          <a:p>
            <a:pPr algn="ctr">
              <a:lnSpc>
                <a:spcPts val="3776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i zabandażuj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Niezwłocznie zgłoś się do lekarza pierwszego kontaktu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C2AB77-032D-2BD9-3CDB-C64EA5B67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3" y="4605159"/>
            <a:ext cx="3403600" cy="1872897"/>
          </a:xfrm>
          <a:prstGeom prst="rect">
            <a:avLst/>
          </a:prstGeom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614F0995-9DBA-3D2F-47B2-11A883BBC4C5}"/>
              </a:ext>
            </a:extLst>
          </p:cNvPr>
          <p:cNvGrpSpPr>
            <a:grpSpLocks noChangeAspect="1"/>
          </p:cNvGrpSpPr>
          <p:nvPr/>
        </p:nvGrpSpPr>
        <p:grpSpPr>
          <a:xfrm>
            <a:off x="5503333" y="2262275"/>
            <a:ext cx="3327159" cy="1872898"/>
            <a:chOff x="0" y="0"/>
            <a:chExt cx="11289030" cy="6350000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7C32C7D-147C-F384-9CCB-0DBDC3E9F872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83" b="-9283"/>
              </a:stretch>
            </a:blipFill>
          </p:spPr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409676C3-6AB6-64AA-4926-0BE60CB31486}"/>
              </a:ext>
            </a:extLst>
          </p:cNvPr>
          <p:cNvGrpSpPr>
            <a:grpSpLocks noChangeAspect="1"/>
          </p:cNvGrpSpPr>
          <p:nvPr/>
        </p:nvGrpSpPr>
        <p:grpSpPr>
          <a:xfrm>
            <a:off x="9190466" y="2220647"/>
            <a:ext cx="2627619" cy="1847130"/>
            <a:chOff x="0" y="0"/>
            <a:chExt cx="11289030" cy="6350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7A98A0F-B5F5-D585-89D3-B54CAE351A63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3784" b="-13784"/>
              </a:stretch>
            </a:blipFill>
          </p:spPr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677E373E-7264-4F47-6FC7-F4DF15460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468" y="4496134"/>
            <a:ext cx="2627618" cy="2116331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31738EE-1350-EED2-D3DB-CA7D8F4C5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80814" y="3647730"/>
            <a:ext cx="503518" cy="503518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7EA0CFA8-5531-7C3D-7625-91F4E74D44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80814" y="6108946"/>
            <a:ext cx="503519" cy="503519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197CBDF4-400E-A04F-FD26-62BCBE9C0A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74387" y="3647730"/>
            <a:ext cx="487441" cy="487441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CD715018-0DA3-46C8-F111-B53DDE9320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74387" y="6108946"/>
            <a:ext cx="503519" cy="5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314AE8A-8855-5A79-F33C-BDD2DCF9B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" y="3175000"/>
            <a:ext cx="7299905" cy="34008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0697BA6-34F7-6FF7-2D1B-86C394105D29}"/>
              </a:ext>
            </a:extLst>
          </p:cNvPr>
          <p:cNvSpPr txBox="1"/>
          <p:nvPr/>
        </p:nvSpPr>
        <p:spPr>
          <a:xfrm>
            <a:off x="8881533" y="3084488"/>
            <a:ext cx="2554202" cy="30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1800" b="1" dirty="0">
                <a:solidFill>
                  <a:srgbClr val="822EA8"/>
                </a:solidFill>
                <a:latin typeface="Open Sans Light"/>
              </a:rPr>
              <a:t>Jeżeli Twój pies nie jest zaszczepiony przeciwko wściekliźnie, możesz zostać ukarany mandatem!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AA9BB0-8B90-B08D-2414-A3B3BCE286A8}"/>
              </a:ext>
            </a:extLst>
          </p:cNvPr>
          <p:cNvSpPr txBox="1"/>
          <p:nvPr/>
        </p:nvSpPr>
        <p:spPr>
          <a:xfrm>
            <a:off x="160868" y="143933"/>
            <a:ext cx="7992533" cy="2806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5497" lvl="1" algn="ctr">
              <a:lnSpc>
                <a:spcPts val="3572"/>
              </a:lnSpc>
            </a:pPr>
            <a:r>
              <a:rPr lang="en-US" sz="1800" b="1" dirty="0">
                <a:solidFill>
                  <a:srgbClr val="822EA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Żeby zabezpieczyć zwierzęta domowe przed wścieklizną należy </a:t>
            </a:r>
            <a:r>
              <a:rPr lang="en-US" sz="180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REGULARNIE SZCZEPIĆ PSY i KOTY</a:t>
            </a: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Psy szczepimy </a:t>
            </a:r>
            <a:r>
              <a:rPr lang="pl-PL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obligatoryjnie </a:t>
            </a:r>
            <a:r>
              <a:rPr lang="en-US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co</a:t>
            </a:r>
            <a:r>
              <a:rPr lang="pl-PL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pl-PL" sz="1800" b="1" dirty="0">
                <a:solidFill>
                  <a:srgbClr val="FF33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12</a:t>
            </a:r>
            <a:r>
              <a:rPr lang="pl-PL" b="1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miesięcy</a:t>
            </a: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Szczepienie kotów </a:t>
            </a:r>
            <a:r>
              <a:rPr lang="pl-PL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zaleca</a:t>
            </a:r>
            <a:r>
              <a:rPr lang="pl-PL" sz="18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my</a:t>
            </a: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Niedopełnienie obowiązku szczepienia skutkuje grzywną w wysokości do 500 złotych</a:t>
            </a:r>
            <a:endParaRPr lang="pl-PL" sz="18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C713561-56AF-F8A3-5F00-5DE2091938DD}"/>
              </a:ext>
            </a:extLst>
          </p:cNvPr>
          <p:cNvGrpSpPr>
            <a:grpSpLocks noChangeAspect="1"/>
          </p:cNvGrpSpPr>
          <p:nvPr/>
        </p:nvGrpSpPr>
        <p:grpSpPr>
          <a:xfrm>
            <a:off x="8238208" y="533400"/>
            <a:ext cx="3485252" cy="2167538"/>
            <a:chOff x="0" y="0"/>
            <a:chExt cx="11289030" cy="6350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5024CC3-AA27-C89E-5076-7C9A44AC1BC9}"/>
                </a:ext>
              </a:extLst>
            </p:cNvPr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672" b="-9672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6162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E63871-1C55-342F-17BC-49C7524DB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568" y="-53613"/>
            <a:ext cx="9291484" cy="1808982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AC46DA"/>
                </a:solidFill>
              </a:rPr>
              <a:t>ZACZIPUJ SWOJEGO PSA - DAJ MU SZANSĘ BY SIĘ ODNALAZŁ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1EE7B3-63FA-7FB3-D2F5-9C590D287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13" y="1189271"/>
            <a:ext cx="9144000" cy="436552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r"/>
            <a:endParaRPr lang="pl-PL" sz="8000" dirty="0">
              <a:solidFill>
                <a:srgbClr val="FF0066"/>
              </a:solidFill>
              <a:latin typeface="Lucida Calligraphy" panose="03010101010101010101" pitchFamily="66" charset="0"/>
            </a:endParaRPr>
          </a:p>
          <a:p>
            <a:r>
              <a:rPr lang="pl-PL" sz="8000" dirty="0">
                <a:solidFill>
                  <a:srgbClr val="FF0066"/>
                </a:solidFill>
                <a:latin typeface="Lucida Calligraphy" panose="03010101010101010101" pitchFamily="66" charset="0"/>
              </a:rPr>
              <a:t>CZIP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3DF07512-D6B5-5370-830D-BFFE414F0035}"/>
              </a:ext>
            </a:extLst>
          </p:cNvPr>
          <p:cNvSpPr/>
          <p:nvPr/>
        </p:nvSpPr>
        <p:spPr>
          <a:xfrm>
            <a:off x="2163697" y="4745368"/>
            <a:ext cx="3539613" cy="1808982"/>
          </a:xfrm>
          <a:prstGeom prst="ellipse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accent6">
                    <a:lumMod val="50000"/>
                  </a:schemeClr>
                </a:solidFill>
              </a:rPr>
              <a:t>Identyfikacja elektroniczna stanowi najlepszą profilaktykę bezdomności oraz przeciwdziała nielegalnemu handlowi oraz kradzieżami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70D79A6-7E96-F8C6-80A6-82644F91D6EB}"/>
              </a:ext>
            </a:extLst>
          </p:cNvPr>
          <p:cNvSpPr/>
          <p:nvPr/>
        </p:nvSpPr>
        <p:spPr>
          <a:xfrm>
            <a:off x="5415713" y="2044564"/>
            <a:ext cx="2851358" cy="1322081"/>
          </a:xfrm>
          <a:prstGeom prst="ellipse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accent6">
                    <a:lumMod val="50000"/>
                  </a:schemeClr>
                </a:solidFill>
              </a:rPr>
              <a:t>Mikroczip nadaje zwierzęciu tożsamość przypisując go do właściciela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EFE54BDB-A7E8-3EDC-3EBD-E8B6B11C918C}"/>
              </a:ext>
            </a:extLst>
          </p:cNvPr>
          <p:cNvSpPr/>
          <p:nvPr/>
        </p:nvSpPr>
        <p:spPr>
          <a:xfrm>
            <a:off x="1562113" y="2693663"/>
            <a:ext cx="3411797" cy="1347019"/>
          </a:xfrm>
          <a:prstGeom prst="ellipse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accent6">
                    <a:lumMod val="50000"/>
                  </a:schemeClr>
                </a:solidFill>
              </a:rPr>
              <a:t>Oznakowanie mikroczipem jest bezpieczne, bezbolesne i trwa parę sekund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EC6ABE3-25D7-9735-9957-FFC16D0142D6}"/>
              </a:ext>
            </a:extLst>
          </p:cNvPr>
          <p:cNvSpPr/>
          <p:nvPr/>
        </p:nvSpPr>
        <p:spPr>
          <a:xfrm>
            <a:off x="6381119" y="5089346"/>
            <a:ext cx="2654710" cy="1477327"/>
          </a:xfrm>
          <a:prstGeom prst="ellipse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accent6">
                    <a:lumMod val="50000"/>
                  </a:schemeClr>
                </a:solidFill>
              </a:rPr>
              <a:t>Lekarz weterynarii  wprowadza do Bazy  dane dotyczące zaczipowanego psa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CFA40528-6940-44F3-4809-F5ADF9CFF76E}"/>
              </a:ext>
            </a:extLst>
          </p:cNvPr>
          <p:cNvSpPr/>
          <p:nvPr/>
        </p:nvSpPr>
        <p:spPr>
          <a:xfrm>
            <a:off x="8089819" y="3453132"/>
            <a:ext cx="3411797" cy="1347019"/>
          </a:xfrm>
          <a:prstGeom prst="ellipse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accent6">
                    <a:lumMod val="50000"/>
                  </a:schemeClr>
                </a:solidFill>
              </a:rPr>
              <a:t>MIKROPROCESOR</a:t>
            </a:r>
          </a:p>
          <a:p>
            <a:pPr algn="ctr"/>
            <a:r>
              <a:rPr lang="pl-PL" sz="1500" dirty="0">
                <a:solidFill>
                  <a:schemeClr val="accent6">
                    <a:lumMod val="50000"/>
                  </a:schemeClr>
                </a:solidFill>
              </a:rPr>
              <a:t>Wielkość ziarenka ryżu umieszczany pod skórą w okolicy szyi lub między łopatkami psa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A1BBF2E7-E456-9D78-96E0-340B056D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88" y="960789"/>
            <a:ext cx="1907454" cy="20760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AE5B2971-9A79-6D66-9DAC-2A73889C2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3" b="20314"/>
          <a:stretch/>
        </p:blipFill>
        <p:spPr>
          <a:xfrm>
            <a:off x="-84045" y="5554793"/>
            <a:ext cx="2143125" cy="13470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646AB831-6E92-4F73-C07C-44BAF93023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/>
          <a:stretch/>
        </p:blipFill>
        <p:spPr>
          <a:xfrm>
            <a:off x="10025349" y="5114061"/>
            <a:ext cx="1634051" cy="13838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151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AEDD9C-130F-7257-EF9F-89CC5E236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23" y="-373627"/>
            <a:ext cx="11552902" cy="3234660"/>
          </a:xfrm>
        </p:spPr>
        <p:txBody>
          <a:bodyPr>
            <a:noAutofit/>
          </a:bodyPr>
          <a:lstStyle/>
          <a:p>
            <a:pPr>
              <a:lnSpc>
                <a:spcPts val="7955"/>
              </a:lnSpc>
            </a:pPr>
            <a:br>
              <a:rPr lang="pl-PL" sz="48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r>
              <a:rPr lang="en-US" sz="3400" b="1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  <a:br>
              <a:rPr lang="en-US" sz="3400" b="1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r>
              <a:rPr lang="en-US" sz="3400" b="1" dirty="0">
                <a:solidFill>
                  <a:srgbClr val="AC46D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realne zagrożenie w województwie mazowieckim</a:t>
            </a:r>
            <a:br>
              <a:rPr lang="en-US" sz="48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</a:br>
            <a:endParaRPr lang="pl-PL" sz="4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7C33DB-5D14-1237-8F1E-9752BFD00CEC}"/>
              </a:ext>
            </a:extLst>
          </p:cNvPr>
          <p:cNvSpPr txBox="1"/>
          <p:nvPr/>
        </p:nvSpPr>
        <p:spPr>
          <a:xfrm>
            <a:off x="339213" y="2010620"/>
            <a:ext cx="6248399" cy="4648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66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 województwie mazowieckim potwierdzane są kolejne przypadki wścieklizny,</a:t>
            </a:r>
          </a:p>
          <a:p>
            <a:pPr algn="ctr">
              <a:lnSpc>
                <a:spcPts val="3966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którą stwierdzono dotychczas u:</a:t>
            </a: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Lisów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Jenotów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Psa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Kota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Sarny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Nietoperza</a:t>
            </a:r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DE75C55-6D96-B354-B9DE-E0338A8F8140}"/>
              </a:ext>
            </a:extLst>
          </p:cNvPr>
          <p:cNvSpPr/>
          <p:nvPr/>
        </p:nvSpPr>
        <p:spPr>
          <a:xfrm>
            <a:off x="7315200" y="2010620"/>
            <a:ext cx="3716594" cy="4648132"/>
          </a:xfrm>
          <a:custGeom>
            <a:avLst/>
            <a:gdLst/>
            <a:ahLst/>
            <a:cxnLst/>
            <a:rect l="l" t="t" r="r" b="b"/>
            <a:pathLst>
              <a:path w="3600450" h="4859020">
                <a:moveTo>
                  <a:pt x="3600450" y="4499610"/>
                </a:moveTo>
                <a:cubicBezTo>
                  <a:pt x="3600450" y="4699000"/>
                  <a:pt x="3439160" y="4859020"/>
                  <a:pt x="3241040" y="4859020"/>
                </a:cubicBezTo>
                <a:lnTo>
                  <a:pt x="359410" y="4859020"/>
                </a:lnTo>
                <a:cubicBezTo>
                  <a:pt x="160020" y="4859020"/>
                  <a:pt x="0" y="4697730"/>
                  <a:pt x="0" y="4499610"/>
                </a:cubicBezTo>
                <a:lnTo>
                  <a:pt x="0" y="359410"/>
                </a:lnTo>
                <a:cubicBezTo>
                  <a:pt x="0" y="160020"/>
                  <a:pt x="161290" y="0"/>
                  <a:pt x="359410" y="0"/>
                </a:cubicBezTo>
                <a:lnTo>
                  <a:pt x="3239770" y="0"/>
                </a:lnTo>
                <a:cubicBezTo>
                  <a:pt x="3439160" y="0"/>
                  <a:pt x="3599180" y="161290"/>
                  <a:pt x="3599180" y="359410"/>
                </a:cubicBezTo>
                <a:lnTo>
                  <a:pt x="3600450" y="4499610"/>
                </a:lnTo>
                <a:close/>
              </a:path>
            </a:pathLst>
          </a:custGeom>
          <a:blipFill>
            <a:blip r:embed="rId2"/>
            <a:stretch>
              <a:fillRect l="-6758" r="-6105"/>
            </a:stretch>
          </a:blipFill>
          <a:ln w="25400" cmpd="sng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lumMod val="50000"/>
                <a:alpha val="40000"/>
              </a:schemeClr>
            </a:glow>
          </a:effectLst>
        </p:spPr>
      </p:sp>
    </p:spTree>
    <p:extLst>
      <p:ext uri="{BB962C8B-B14F-4D97-AF65-F5344CB8AC3E}">
        <p14:creationId xmlns:p14="http://schemas.microsoft.com/office/powerpoint/2010/main" val="406318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4E7FF94-BDC9-BD0B-7FA7-24955CB3C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244059"/>
            <a:ext cx="9762067" cy="473261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4C44A75-DC07-C244-0A87-E5F41FE3FDD7}"/>
              </a:ext>
            </a:extLst>
          </p:cNvPr>
          <p:cNvSpPr txBox="1"/>
          <p:nvPr/>
        </p:nvSpPr>
        <p:spPr>
          <a:xfrm>
            <a:off x="1126067" y="5295625"/>
            <a:ext cx="9762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7030A0"/>
                </a:solidFill>
              </a:rPr>
              <a:t>Wścieklizna jest chorobą kosmopolityczną występującą na całym świecie</a:t>
            </a:r>
            <a:r>
              <a:rPr lang="pl-PL" dirty="0">
                <a:solidFill>
                  <a:srgbClr val="7030A0"/>
                </a:solidFill>
              </a:rPr>
              <a:t>. </a:t>
            </a:r>
            <a:r>
              <a:rPr lang="pl-PL" dirty="0">
                <a:solidFill>
                  <a:srgbClr val="AC46DA"/>
                </a:solidFill>
              </a:rPr>
              <a:t>Lista państw raportujących przypadki wścieklizny u ludzi jest regularnie aktualizowana przez WHO; obecnie jest to 90 krajów w Azji, Afryce, Ameryce Środkowej i Południowej. Szacuje się, że rocznie z powodu wścieklizny umiera około 55 tysięcy osób.</a:t>
            </a:r>
          </a:p>
        </p:txBody>
      </p:sp>
    </p:spTree>
    <p:extLst>
      <p:ext uri="{BB962C8B-B14F-4D97-AF65-F5344CB8AC3E}">
        <p14:creationId xmlns:p14="http://schemas.microsoft.com/office/powerpoint/2010/main" val="3398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468</Words>
  <Application>Microsoft Office PowerPoint</Application>
  <PresentationFormat>Panoramiczny</PresentationFormat>
  <Paragraphs>54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Lucida Calligraphy</vt:lpstr>
      <vt:lpstr>Open Sans</vt:lpstr>
      <vt:lpstr>Open Sans Extra Bold</vt:lpstr>
      <vt:lpstr>Open Sans Light</vt:lpstr>
      <vt:lpstr>Motyw pakietu Office</vt:lpstr>
      <vt:lpstr>UWAGA WŚCIEKLIZNA  Bądźmy ostrożni! </vt:lpstr>
      <vt:lpstr>Prezentacja programu PowerPoint</vt:lpstr>
      <vt:lpstr>Prezentacja programu PowerPoint</vt:lpstr>
      <vt:lpstr>Prezentacja programu PowerPoint</vt:lpstr>
      <vt:lpstr>  WŚCIEKLIZNA –  ugryzł mnie pies, kot, lis – co robić? </vt:lpstr>
      <vt:lpstr>Prezentacja programu PowerPoint</vt:lpstr>
      <vt:lpstr>ZACZIPUJ SWOJEGO PSA - DAJ MU SZANSĘ BY SIĘ ODNALAZŁ</vt:lpstr>
      <vt:lpstr> WŚCIEKLIZNA –  realne zagrożenie w województwie mazowieckim </vt:lpstr>
      <vt:lpstr>Prezentacja programu PowerPoint</vt:lpstr>
      <vt:lpstr>Prezentacja programu PowerPoint</vt:lpstr>
      <vt:lpstr>Prezentacja programu PowerPoint</vt:lpstr>
      <vt:lpstr>Link do filmu na YouTube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UWAGA WŚCIEKLIZNA  Bądźmy ostrożni!</dc:title>
  <dc:creator>User</dc:creator>
  <cp:lastModifiedBy>User</cp:lastModifiedBy>
  <cp:revision>19</cp:revision>
  <dcterms:created xsi:type="dcterms:W3CDTF">2023-02-15T10:26:44Z</dcterms:created>
  <dcterms:modified xsi:type="dcterms:W3CDTF">2025-03-21T07:08:56Z</dcterms:modified>
</cp:coreProperties>
</file>